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5" r:id="rId5"/>
    <p:sldId id="288" r:id="rId6"/>
    <p:sldId id="286" r:id="rId7"/>
    <p:sldId id="287" r:id="rId8"/>
    <p:sldId id="289" r:id="rId9"/>
    <p:sldId id="290" r:id="rId10"/>
    <p:sldId id="291" r:id="rId11"/>
    <p:sldId id="292" r:id="rId12"/>
    <p:sldId id="293" r:id="rId13"/>
    <p:sldId id="294" r:id="rId14"/>
    <p:sldId id="295" r:id="rId15"/>
    <p:sldId id="296" r:id="rId16"/>
    <p:sldId id="300" r:id="rId17"/>
    <p:sldId id="297" r:id="rId18"/>
    <p:sldId id="298" r:id="rId19"/>
    <p:sldId id="29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8/15/2022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4141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8/15/2022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38705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8/15/2022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0427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8/15/2022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24905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8/15/2022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23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8/15/2022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4820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8/15/2022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6209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8/15/2022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51615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8/15/2022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0894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8/15/2022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127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5" name="Picture 4">
            <a:extLst>
              <a:ext uri="{FF2B5EF4-FFF2-40B4-BE49-F238E27FC236}">
                <a16:creationId xmlns:a16="http://schemas.microsoft.com/office/drawing/2014/main" id="{1FD526C9-A8C7-41E6-85BB-39F06C858A2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0" name="Rectangle 29">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000" dirty="0">
                <a:solidFill>
                  <a:schemeClr val="tx1"/>
                </a:solidFill>
              </a:rPr>
              <a:t>Entertainer Data Analysis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Powerbi | Python</a:t>
            </a:r>
          </a:p>
        </p:txBody>
      </p:sp>
      <p:cxnSp>
        <p:nvCxnSpPr>
          <p:cNvPr id="32" name="Straight Connector 31">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503387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FC1A904-58DA-452F-BC4D-0BE4D9647B2E}"/>
              </a:ext>
            </a:extLst>
          </p:cNvPr>
          <p:cNvPicPr>
            <a:picLocks noChangeAspect="1"/>
          </p:cNvPicPr>
          <p:nvPr/>
        </p:nvPicPr>
        <p:blipFill>
          <a:blip r:embed="rId2"/>
          <a:stretch>
            <a:fillRect/>
          </a:stretch>
        </p:blipFill>
        <p:spPr>
          <a:xfrm>
            <a:off x="1841358" y="1124914"/>
            <a:ext cx="8509281" cy="4773860"/>
          </a:xfrm>
          <a:prstGeom prst="rect">
            <a:avLst/>
          </a:prstGeom>
        </p:spPr>
      </p:pic>
      <p:sp>
        <p:nvSpPr>
          <p:cNvPr id="9" name="TextBox 8">
            <a:extLst>
              <a:ext uri="{FF2B5EF4-FFF2-40B4-BE49-F238E27FC236}">
                <a16:creationId xmlns:a16="http://schemas.microsoft.com/office/drawing/2014/main" id="{6AA47660-81D3-4A1A-8351-636F0DF46643}"/>
              </a:ext>
            </a:extLst>
          </p:cNvPr>
          <p:cNvSpPr txBox="1"/>
          <p:nvPr/>
        </p:nvSpPr>
        <p:spPr>
          <a:xfrm>
            <a:off x="5134101" y="421391"/>
            <a:ext cx="1923796" cy="523220"/>
          </a:xfrm>
          <a:prstGeom prst="rect">
            <a:avLst/>
          </a:prstGeom>
          <a:noFill/>
        </p:spPr>
        <p:txBody>
          <a:bodyPr wrap="none" rtlCol="0">
            <a:spAutoFit/>
          </a:bodyPr>
          <a:lstStyle/>
          <a:p>
            <a:pPr algn="ctr"/>
            <a:r>
              <a:rPr lang="en-IN" sz="2800" b="1" dirty="0"/>
              <a:t>Home Page</a:t>
            </a:r>
          </a:p>
        </p:txBody>
      </p:sp>
    </p:spTree>
    <p:extLst>
      <p:ext uri="{BB962C8B-B14F-4D97-AF65-F5344CB8AC3E}">
        <p14:creationId xmlns:p14="http://schemas.microsoft.com/office/powerpoint/2010/main" val="2430124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6AA47660-81D3-4A1A-8351-636F0DF46643}"/>
              </a:ext>
            </a:extLst>
          </p:cNvPr>
          <p:cNvSpPr txBox="1"/>
          <p:nvPr/>
        </p:nvSpPr>
        <p:spPr>
          <a:xfrm>
            <a:off x="4072431" y="376407"/>
            <a:ext cx="4047135" cy="523220"/>
          </a:xfrm>
          <a:prstGeom prst="rect">
            <a:avLst/>
          </a:prstGeom>
          <a:noFill/>
        </p:spPr>
        <p:txBody>
          <a:bodyPr wrap="none" rtlCol="0">
            <a:spAutoFit/>
          </a:bodyPr>
          <a:lstStyle/>
          <a:p>
            <a:pPr algn="ctr"/>
            <a:r>
              <a:rPr lang="en-IN" sz="2800" b="1" dirty="0"/>
              <a:t>Entertainer Analysis Page</a:t>
            </a:r>
          </a:p>
        </p:txBody>
      </p:sp>
      <p:pic>
        <p:nvPicPr>
          <p:cNvPr id="3" name="Picture 2">
            <a:extLst>
              <a:ext uri="{FF2B5EF4-FFF2-40B4-BE49-F238E27FC236}">
                <a16:creationId xmlns:a16="http://schemas.microsoft.com/office/drawing/2014/main" id="{4496874A-87E8-4407-B505-0D6522116AD6}"/>
              </a:ext>
            </a:extLst>
          </p:cNvPr>
          <p:cNvPicPr>
            <a:picLocks noChangeAspect="1"/>
          </p:cNvPicPr>
          <p:nvPr/>
        </p:nvPicPr>
        <p:blipFill>
          <a:blip r:embed="rId2"/>
          <a:stretch>
            <a:fillRect/>
          </a:stretch>
        </p:blipFill>
        <p:spPr>
          <a:xfrm>
            <a:off x="1588944" y="1018383"/>
            <a:ext cx="9014107" cy="5058725"/>
          </a:xfrm>
          <a:prstGeom prst="rect">
            <a:avLst/>
          </a:prstGeom>
        </p:spPr>
      </p:pic>
    </p:spTree>
    <p:extLst>
      <p:ext uri="{BB962C8B-B14F-4D97-AF65-F5344CB8AC3E}">
        <p14:creationId xmlns:p14="http://schemas.microsoft.com/office/powerpoint/2010/main" val="654212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6AA47660-81D3-4A1A-8351-636F0DF46643}"/>
              </a:ext>
            </a:extLst>
          </p:cNvPr>
          <p:cNvSpPr txBox="1"/>
          <p:nvPr/>
        </p:nvSpPr>
        <p:spPr>
          <a:xfrm>
            <a:off x="4471132" y="376407"/>
            <a:ext cx="3249736" cy="523220"/>
          </a:xfrm>
          <a:prstGeom prst="rect">
            <a:avLst/>
          </a:prstGeom>
          <a:noFill/>
        </p:spPr>
        <p:txBody>
          <a:bodyPr wrap="none" rtlCol="0">
            <a:spAutoFit/>
          </a:bodyPr>
          <a:lstStyle/>
          <a:p>
            <a:pPr algn="ctr"/>
            <a:r>
              <a:rPr lang="en-IN" sz="2800" b="1" dirty="0"/>
              <a:t>Movie Analysis Page</a:t>
            </a:r>
          </a:p>
        </p:txBody>
      </p:sp>
      <p:pic>
        <p:nvPicPr>
          <p:cNvPr id="4" name="Picture 3">
            <a:extLst>
              <a:ext uri="{FF2B5EF4-FFF2-40B4-BE49-F238E27FC236}">
                <a16:creationId xmlns:a16="http://schemas.microsoft.com/office/drawing/2014/main" id="{5A81FB44-443A-4AF4-BA4F-CAE029297E7E}"/>
              </a:ext>
            </a:extLst>
          </p:cNvPr>
          <p:cNvPicPr>
            <a:picLocks noChangeAspect="1"/>
          </p:cNvPicPr>
          <p:nvPr/>
        </p:nvPicPr>
        <p:blipFill>
          <a:blip r:embed="rId2"/>
          <a:stretch>
            <a:fillRect/>
          </a:stretch>
        </p:blipFill>
        <p:spPr>
          <a:xfrm>
            <a:off x="1573142" y="1104158"/>
            <a:ext cx="9045715" cy="5092480"/>
          </a:xfrm>
          <a:prstGeom prst="rect">
            <a:avLst/>
          </a:prstGeom>
        </p:spPr>
      </p:pic>
    </p:spTree>
    <p:extLst>
      <p:ext uri="{BB962C8B-B14F-4D97-AF65-F5344CB8AC3E}">
        <p14:creationId xmlns:p14="http://schemas.microsoft.com/office/powerpoint/2010/main" val="380104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C2B15F-FD61-4DCA-A183-525049647AA6}"/>
              </a:ext>
            </a:extLst>
          </p:cNvPr>
          <p:cNvSpPr txBox="1"/>
          <p:nvPr/>
        </p:nvSpPr>
        <p:spPr>
          <a:xfrm>
            <a:off x="1419225" y="704850"/>
            <a:ext cx="5343386" cy="523220"/>
          </a:xfrm>
          <a:prstGeom prst="rect">
            <a:avLst/>
          </a:prstGeom>
          <a:noFill/>
        </p:spPr>
        <p:txBody>
          <a:bodyPr wrap="none" rtlCol="0">
            <a:spAutoFit/>
          </a:bodyPr>
          <a:lstStyle/>
          <a:p>
            <a:r>
              <a:rPr lang="en-IN" sz="2800" b="1" dirty="0"/>
              <a:t>KPIs (Key Performance Indicators)</a:t>
            </a:r>
          </a:p>
        </p:txBody>
      </p:sp>
      <p:sp>
        <p:nvSpPr>
          <p:cNvPr id="3" name="TextBox 2">
            <a:extLst>
              <a:ext uri="{FF2B5EF4-FFF2-40B4-BE49-F238E27FC236}">
                <a16:creationId xmlns:a16="http://schemas.microsoft.com/office/drawing/2014/main" id="{552BBA34-28EB-4202-88ED-51C14F088F7E}"/>
              </a:ext>
            </a:extLst>
          </p:cNvPr>
          <p:cNvSpPr txBox="1"/>
          <p:nvPr/>
        </p:nvSpPr>
        <p:spPr>
          <a:xfrm>
            <a:off x="2985107" y="1485900"/>
            <a:ext cx="4996817" cy="3731919"/>
          </a:xfrm>
          <a:prstGeom prst="rect">
            <a:avLst/>
          </a:prstGeom>
          <a:noFill/>
        </p:spPr>
        <p:txBody>
          <a:bodyPr wrap="none" rtlCol="0">
            <a:spAutoFit/>
          </a:bodyPr>
          <a:lstStyle/>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Average Movie rating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Total number of movies acted by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Total number of awards </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Breakthrough Movie year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Break through Movie name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First major award year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Date of birth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Height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One of the famous Quote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Trademarks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07000"/>
              </a:lnSpc>
              <a:spcAft>
                <a:spcPts val="800"/>
              </a:spcAft>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Nicknames of the Entertainer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endParaRPr lang="en-IN" dirty="0"/>
          </a:p>
        </p:txBody>
      </p:sp>
    </p:spTree>
    <p:extLst>
      <p:ext uri="{BB962C8B-B14F-4D97-AF65-F5344CB8AC3E}">
        <p14:creationId xmlns:p14="http://schemas.microsoft.com/office/powerpoint/2010/main" val="3125443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7A99B3-B7F5-4A88-99DF-300A67B9AF66}"/>
              </a:ext>
            </a:extLst>
          </p:cNvPr>
          <p:cNvSpPr txBox="1"/>
          <p:nvPr/>
        </p:nvSpPr>
        <p:spPr>
          <a:xfrm>
            <a:off x="876300" y="571500"/>
            <a:ext cx="4967385" cy="461665"/>
          </a:xfrm>
          <a:prstGeom prst="rect">
            <a:avLst/>
          </a:prstGeom>
          <a:noFill/>
        </p:spPr>
        <p:txBody>
          <a:bodyPr wrap="none" rtlCol="0">
            <a:spAutoFit/>
          </a:bodyPr>
          <a:lstStyle/>
          <a:p>
            <a:r>
              <a:rPr lang="en-IN" sz="2400" b="1" dirty="0"/>
              <a:t>Some of the insights from the Report</a:t>
            </a:r>
          </a:p>
        </p:txBody>
      </p:sp>
      <p:sp>
        <p:nvSpPr>
          <p:cNvPr id="3" name="TextBox 2">
            <a:extLst>
              <a:ext uri="{FF2B5EF4-FFF2-40B4-BE49-F238E27FC236}">
                <a16:creationId xmlns:a16="http://schemas.microsoft.com/office/drawing/2014/main" id="{B38A1E7E-298D-45CC-89DE-6A16EA255C86}"/>
              </a:ext>
            </a:extLst>
          </p:cNvPr>
          <p:cNvSpPr txBox="1"/>
          <p:nvPr/>
        </p:nvSpPr>
        <p:spPr>
          <a:xfrm>
            <a:off x="1238250" y="1514475"/>
            <a:ext cx="10172700" cy="4093428"/>
          </a:xfrm>
          <a:prstGeom prst="rect">
            <a:avLst/>
          </a:prstGeom>
          <a:noFill/>
        </p:spPr>
        <p:txBody>
          <a:bodyPr wrap="square" rtlCol="0">
            <a:spAutoFit/>
          </a:bodyPr>
          <a:lstStyle/>
          <a:p>
            <a:pPr marL="285750" indent="-285750">
              <a:buFont typeface="Arial" panose="020B0604020202020204" pitchFamily="34" charset="0"/>
              <a:buChar char="•"/>
            </a:pPr>
            <a:r>
              <a:rPr lang="en-IN" sz="2000" dirty="0"/>
              <a:t>Meryl Streep is the entertainer who received highest number of awards among other entertainers</a:t>
            </a:r>
          </a:p>
          <a:p>
            <a:pPr marL="285750" indent="-285750">
              <a:buFont typeface="Arial" panose="020B0604020202020204" pitchFamily="34" charset="0"/>
              <a:buChar char="•"/>
            </a:pPr>
            <a:r>
              <a:rPr lang="en-IN" sz="2000" dirty="0"/>
              <a:t>Top 6 entertainers who received most of the awards</a:t>
            </a:r>
          </a:p>
          <a:p>
            <a:pPr marL="742950" lvl="1" indent="-285750">
              <a:buFont typeface="Arial" panose="020B0604020202020204" pitchFamily="34" charset="0"/>
              <a:buChar char="•"/>
            </a:pPr>
            <a:r>
              <a:rPr lang="en-IN" sz="2000" dirty="0"/>
              <a:t>Meryl Streep</a:t>
            </a:r>
          </a:p>
          <a:p>
            <a:pPr marL="742950" lvl="1" indent="-285750">
              <a:buFont typeface="Arial" panose="020B0604020202020204" pitchFamily="34" charset="0"/>
              <a:buChar char="•"/>
            </a:pPr>
            <a:r>
              <a:rPr lang="en-IN" sz="2000" dirty="0"/>
              <a:t>Lady Gaga</a:t>
            </a:r>
          </a:p>
          <a:p>
            <a:pPr marL="742950" lvl="1" indent="-285750">
              <a:buFont typeface="Arial" panose="020B0604020202020204" pitchFamily="34" charset="0"/>
              <a:buChar char="•"/>
            </a:pPr>
            <a:r>
              <a:rPr lang="en-IN" sz="2000" dirty="0"/>
              <a:t>Leonardo DiCaprio</a:t>
            </a:r>
          </a:p>
          <a:p>
            <a:pPr marL="742950" lvl="1" indent="-285750">
              <a:buFont typeface="Arial" panose="020B0604020202020204" pitchFamily="34" charset="0"/>
              <a:buChar char="•"/>
            </a:pPr>
            <a:r>
              <a:rPr lang="en-IN" sz="2000" dirty="0"/>
              <a:t>Mariah Carey</a:t>
            </a:r>
          </a:p>
          <a:p>
            <a:pPr marL="742950" lvl="1" indent="-285750">
              <a:buFont typeface="Arial" panose="020B0604020202020204" pitchFamily="34" charset="0"/>
              <a:buChar char="•"/>
            </a:pPr>
            <a:r>
              <a:rPr lang="en-IN" sz="2000" dirty="0"/>
              <a:t>Justin Timberlake</a:t>
            </a:r>
          </a:p>
          <a:p>
            <a:pPr marL="742950" lvl="1" indent="-285750">
              <a:buFont typeface="Arial" panose="020B0604020202020204" pitchFamily="34" charset="0"/>
              <a:buChar char="•"/>
            </a:pPr>
            <a:r>
              <a:rPr lang="en-IN" sz="2000" dirty="0"/>
              <a:t>Will Smith</a:t>
            </a:r>
          </a:p>
          <a:p>
            <a:pPr marL="285750" indent="-285750">
              <a:buFont typeface="Arial" panose="020B0604020202020204" pitchFamily="34" charset="0"/>
              <a:buChar char="•"/>
            </a:pPr>
            <a:r>
              <a:rPr lang="en-IN" sz="2000" dirty="0"/>
              <a:t>James Dean has the highest average rating of movies among others</a:t>
            </a:r>
          </a:p>
          <a:p>
            <a:pPr marL="285750" indent="-285750">
              <a:buFont typeface="Arial" panose="020B0604020202020204" pitchFamily="34" charset="0"/>
              <a:buChar char="•"/>
            </a:pPr>
            <a:r>
              <a:rPr lang="en-IN" sz="2000" dirty="0"/>
              <a:t>Highest number of movies (55) released till date was on 1998</a:t>
            </a:r>
          </a:p>
          <a:p>
            <a:pPr marL="285750" indent="-285750">
              <a:buFont typeface="Arial" panose="020B0604020202020204" pitchFamily="34" charset="0"/>
              <a:buChar char="•"/>
            </a:pPr>
            <a:r>
              <a:rPr lang="en-IN" sz="2000" dirty="0"/>
              <a:t>Highest average rating of movies was on 1949</a:t>
            </a:r>
          </a:p>
          <a:p>
            <a:pPr marL="285750" indent="-285750">
              <a:buFont typeface="Arial" panose="020B0604020202020204" pitchFamily="34" charset="0"/>
              <a:buChar char="•"/>
            </a:pPr>
            <a:r>
              <a:rPr lang="en-IN" sz="2000" dirty="0"/>
              <a:t>Donald Sutherland acted in highest number of movies till date, which was 198 movies</a:t>
            </a:r>
          </a:p>
        </p:txBody>
      </p:sp>
    </p:spTree>
    <p:extLst>
      <p:ext uri="{BB962C8B-B14F-4D97-AF65-F5344CB8AC3E}">
        <p14:creationId xmlns:p14="http://schemas.microsoft.com/office/powerpoint/2010/main" val="2558294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AA5E3F-CF46-433B-9216-D6C5E3DAE27C}"/>
              </a:ext>
            </a:extLst>
          </p:cNvPr>
          <p:cNvSpPr txBox="1"/>
          <p:nvPr/>
        </p:nvSpPr>
        <p:spPr>
          <a:xfrm>
            <a:off x="1752600" y="1381125"/>
            <a:ext cx="8782050" cy="2554545"/>
          </a:xfrm>
          <a:prstGeom prst="rect">
            <a:avLst/>
          </a:prstGeom>
          <a:noFill/>
        </p:spPr>
        <p:txBody>
          <a:bodyPr wrap="square" rtlCol="0">
            <a:spAutoFit/>
          </a:bodyPr>
          <a:lstStyle/>
          <a:p>
            <a:pPr marL="285750" indent="-285750">
              <a:buFont typeface="Arial" panose="020B0604020202020204" pitchFamily="34" charset="0"/>
              <a:buChar char="•"/>
            </a:pPr>
            <a:r>
              <a:rPr lang="en-IN" sz="2000" dirty="0"/>
              <a:t>As it is a entertainer’s analysis project, based on the end user need they can consume a lot of insights from the dashboard.</a:t>
            </a:r>
          </a:p>
          <a:p>
            <a:pPr marL="285750" indent="-285750">
              <a:buFont typeface="Arial" panose="020B0604020202020204" pitchFamily="34" charset="0"/>
              <a:buChar char="•"/>
            </a:pPr>
            <a:endParaRPr lang="en-IN" sz="2000" dirty="0"/>
          </a:p>
          <a:p>
            <a:pPr marL="285750" indent="-285750">
              <a:buFont typeface="Arial" panose="020B0604020202020204" pitchFamily="34" charset="0"/>
              <a:buChar char="•"/>
            </a:pPr>
            <a:r>
              <a:rPr lang="en-IN" sz="2000" dirty="0"/>
              <a:t>For the filtering purpose based on the end user need, in entertainers analysis page, there is a drop down filter to select the particular entertainer.</a:t>
            </a:r>
          </a:p>
          <a:p>
            <a:pPr marL="285750" indent="-285750">
              <a:buFont typeface="Arial" panose="020B0604020202020204" pitchFamily="34" charset="0"/>
              <a:buChar char="•"/>
            </a:pPr>
            <a:endParaRPr lang="en-IN" sz="2000" dirty="0"/>
          </a:p>
          <a:p>
            <a:pPr marL="285750" indent="-285750">
              <a:buFont typeface="Arial" panose="020B0604020202020204" pitchFamily="34" charset="0"/>
              <a:buChar char="•"/>
            </a:pPr>
            <a:r>
              <a:rPr lang="en-IN" sz="2000" dirty="0"/>
              <a:t>In Movie analysis page, Included several filters like rating and year, so the end user can filter the data according to their interest </a:t>
            </a:r>
          </a:p>
        </p:txBody>
      </p:sp>
    </p:spTree>
    <p:extLst>
      <p:ext uri="{BB962C8B-B14F-4D97-AF65-F5344CB8AC3E}">
        <p14:creationId xmlns:p14="http://schemas.microsoft.com/office/powerpoint/2010/main" val="1787618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ank You Images – Browse 195,496 Stock Photos, Vectors, and Video | Adobe  Stock">
            <a:extLst>
              <a:ext uri="{FF2B5EF4-FFF2-40B4-BE49-F238E27FC236}">
                <a16:creationId xmlns:a16="http://schemas.microsoft.com/office/drawing/2014/main" id="{920A71AE-6696-4C44-B736-81C5E51184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0712" y="1228725"/>
            <a:ext cx="8410575" cy="3578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1697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B61874-968B-42F9-8679-1CBE283E0B7B}"/>
              </a:ext>
            </a:extLst>
          </p:cNvPr>
          <p:cNvSpPr>
            <a:spLocks noGrp="1"/>
          </p:cNvSpPr>
          <p:nvPr>
            <p:ph type="title"/>
          </p:nvPr>
        </p:nvSpPr>
        <p:spPr/>
        <p:txBody>
          <a:bodyPr>
            <a:normAutofit/>
          </a:bodyPr>
          <a:lstStyle/>
          <a:p>
            <a:r>
              <a:rPr lang="en-IN" sz="4000" dirty="0"/>
              <a:t>Project Details </a:t>
            </a:r>
          </a:p>
        </p:txBody>
      </p:sp>
      <p:graphicFrame>
        <p:nvGraphicFramePr>
          <p:cNvPr id="7" name="Table 7">
            <a:extLst>
              <a:ext uri="{FF2B5EF4-FFF2-40B4-BE49-F238E27FC236}">
                <a16:creationId xmlns:a16="http://schemas.microsoft.com/office/drawing/2014/main" id="{AE042213-56F4-4004-9440-0B74368BB04C}"/>
              </a:ext>
            </a:extLst>
          </p:cNvPr>
          <p:cNvGraphicFramePr>
            <a:graphicFrameLocks noGrp="1"/>
          </p:cNvGraphicFramePr>
          <p:nvPr>
            <p:ph idx="1"/>
            <p:extLst>
              <p:ext uri="{D42A27DB-BD31-4B8C-83A1-F6EECF244321}">
                <p14:modId xmlns:p14="http://schemas.microsoft.com/office/powerpoint/2010/main" val="4251390391"/>
              </p:ext>
            </p:extLst>
          </p:nvPr>
        </p:nvGraphicFramePr>
        <p:xfrm>
          <a:off x="1096963" y="2108200"/>
          <a:ext cx="10058400" cy="2225040"/>
        </p:xfrm>
        <a:graphic>
          <a:graphicData uri="http://schemas.openxmlformats.org/drawingml/2006/table">
            <a:tbl>
              <a:tblPr firstRow="1" bandRow="1">
                <a:tableStyleId>{5C22544A-7EE6-4342-B048-85BDC9FD1C3A}</a:tableStyleId>
              </a:tblPr>
              <a:tblGrid>
                <a:gridCol w="5029200">
                  <a:extLst>
                    <a:ext uri="{9D8B030D-6E8A-4147-A177-3AD203B41FA5}">
                      <a16:colId xmlns:a16="http://schemas.microsoft.com/office/drawing/2014/main" val="89028112"/>
                    </a:ext>
                  </a:extLst>
                </a:gridCol>
                <a:gridCol w="5029200">
                  <a:extLst>
                    <a:ext uri="{9D8B030D-6E8A-4147-A177-3AD203B41FA5}">
                      <a16:colId xmlns:a16="http://schemas.microsoft.com/office/drawing/2014/main" val="1329982566"/>
                    </a:ext>
                  </a:extLst>
                </a:gridCol>
              </a:tblGrid>
              <a:tr h="370840">
                <a:tc>
                  <a:txBody>
                    <a:bodyPr/>
                    <a:lstStyle/>
                    <a:p>
                      <a:r>
                        <a:rPr lang="en-IN" dirty="0"/>
                        <a:t>Title</a:t>
                      </a:r>
                    </a:p>
                  </a:txBody>
                  <a:tcPr/>
                </a:tc>
                <a:tc>
                  <a:txBody>
                    <a:bodyPr/>
                    <a:lstStyle/>
                    <a:p>
                      <a:r>
                        <a:rPr lang="en-IN" dirty="0"/>
                        <a:t>Entertainer Data Analysis</a:t>
                      </a:r>
                    </a:p>
                  </a:txBody>
                  <a:tcPr/>
                </a:tc>
                <a:extLst>
                  <a:ext uri="{0D108BD9-81ED-4DB2-BD59-A6C34878D82A}">
                    <a16:rowId xmlns:a16="http://schemas.microsoft.com/office/drawing/2014/main" val="1810268197"/>
                  </a:ext>
                </a:extLst>
              </a:tr>
              <a:tr h="370840">
                <a:tc>
                  <a:txBody>
                    <a:bodyPr/>
                    <a:lstStyle/>
                    <a:p>
                      <a:r>
                        <a:rPr lang="en-IN" dirty="0"/>
                        <a:t>Technologies </a:t>
                      </a:r>
                    </a:p>
                  </a:txBody>
                  <a:tcPr/>
                </a:tc>
                <a:tc>
                  <a:txBody>
                    <a:bodyPr/>
                    <a:lstStyle/>
                    <a:p>
                      <a:r>
                        <a:rPr lang="en-IN" dirty="0"/>
                        <a:t>Business Intelligence</a:t>
                      </a:r>
                    </a:p>
                  </a:txBody>
                  <a:tcPr/>
                </a:tc>
                <a:extLst>
                  <a:ext uri="{0D108BD9-81ED-4DB2-BD59-A6C34878D82A}">
                    <a16:rowId xmlns:a16="http://schemas.microsoft.com/office/drawing/2014/main" val="1455969748"/>
                  </a:ext>
                </a:extLst>
              </a:tr>
              <a:tr h="370840">
                <a:tc>
                  <a:txBody>
                    <a:bodyPr/>
                    <a:lstStyle/>
                    <a:p>
                      <a:r>
                        <a:rPr lang="en-IN" dirty="0"/>
                        <a:t>Domain</a:t>
                      </a:r>
                    </a:p>
                  </a:txBody>
                  <a:tcPr/>
                </a:tc>
                <a:tc>
                  <a:txBody>
                    <a:bodyPr/>
                    <a:lstStyle/>
                    <a:p>
                      <a:r>
                        <a:rPr lang="en-IN" dirty="0"/>
                        <a:t>Film and Entertainment</a:t>
                      </a:r>
                    </a:p>
                  </a:txBody>
                  <a:tcPr/>
                </a:tc>
                <a:extLst>
                  <a:ext uri="{0D108BD9-81ED-4DB2-BD59-A6C34878D82A}">
                    <a16:rowId xmlns:a16="http://schemas.microsoft.com/office/drawing/2014/main" val="2363987923"/>
                  </a:ext>
                </a:extLst>
              </a:tr>
              <a:tr h="370840">
                <a:tc>
                  <a:txBody>
                    <a:bodyPr/>
                    <a:lstStyle/>
                    <a:p>
                      <a:r>
                        <a:rPr lang="en-IN" dirty="0"/>
                        <a:t>Project Difficulties level</a:t>
                      </a:r>
                    </a:p>
                  </a:txBody>
                  <a:tcPr/>
                </a:tc>
                <a:tc>
                  <a:txBody>
                    <a:bodyPr/>
                    <a:lstStyle/>
                    <a:p>
                      <a:r>
                        <a:rPr lang="en-IN" dirty="0"/>
                        <a:t>Intermediate</a:t>
                      </a:r>
                    </a:p>
                  </a:txBody>
                  <a:tcPr/>
                </a:tc>
                <a:extLst>
                  <a:ext uri="{0D108BD9-81ED-4DB2-BD59-A6C34878D82A}">
                    <a16:rowId xmlns:a16="http://schemas.microsoft.com/office/drawing/2014/main" val="1877939791"/>
                  </a:ext>
                </a:extLst>
              </a:tr>
              <a:tr h="370840">
                <a:tc>
                  <a:txBody>
                    <a:bodyPr/>
                    <a:lstStyle/>
                    <a:p>
                      <a:r>
                        <a:rPr lang="en-IN" dirty="0"/>
                        <a:t>Programming language used</a:t>
                      </a:r>
                    </a:p>
                  </a:txBody>
                  <a:tcPr/>
                </a:tc>
                <a:tc>
                  <a:txBody>
                    <a:bodyPr/>
                    <a:lstStyle/>
                    <a:p>
                      <a:r>
                        <a:rPr lang="en-IN" dirty="0"/>
                        <a:t>Python, SQL</a:t>
                      </a:r>
                    </a:p>
                  </a:txBody>
                  <a:tcPr/>
                </a:tc>
                <a:extLst>
                  <a:ext uri="{0D108BD9-81ED-4DB2-BD59-A6C34878D82A}">
                    <a16:rowId xmlns:a16="http://schemas.microsoft.com/office/drawing/2014/main" val="3371106078"/>
                  </a:ext>
                </a:extLst>
              </a:tr>
              <a:tr h="370840">
                <a:tc>
                  <a:txBody>
                    <a:bodyPr/>
                    <a:lstStyle/>
                    <a:p>
                      <a:r>
                        <a:rPr lang="en-IN" dirty="0"/>
                        <a:t>Others tools</a:t>
                      </a:r>
                    </a:p>
                  </a:txBody>
                  <a:tcPr/>
                </a:tc>
                <a:tc>
                  <a:txBody>
                    <a:bodyPr/>
                    <a:lstStyle/>
                    <a:p>
                      <a:r>
                        <a:rPr lang="en-IN" dirty="0"/>
                        <a:t>PowerBi, Excel, </a:t>
                      </a:r>
                      <a:r>
                        <a:rPr lang="en-IN" dirty="0" err="1"/>
                        <a:t>Jupyter</a:t>
                      </a:r>
                      <a:r>
                        <a:rPr lang="en-IN" dirty="0"/>
                        <a:t> Notebook, MS power point</a:t>
                      </a:r>
                    </a:p>
                  </a:txBody>
                  <a:tcPr/>
                </a:tc>
                <a:extLst>
                  <a:ext uri="{0D108BD9-81ED-4DB2-BD59-A6C34878D82A}">
                    <a16:rowId xmlns:a16="http://schemas.microsoft.com/office/drawing/2014/main" val="1334562820"/>
                  </a:ext>
                </a:extLst>
              </a:tr>
            </a:tbl>
          </a:graphicData>
        </a:graphic>
      </p:graphicFrame>
    </p:spTree>
    <p:extLst>
      <p:ext uri="{BB962C8B-B14F-4D97-AF65-F5344CB8AC3E}">
        <p14:creationId xmlns:p14="http://schemas.microsoft.com/office/powerpoint/2010/main" val="20007088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F0502020204030204"/>
              <a:ea typeface="+mn-ea"/>
              <a:cs typeface="+mn-cs"/>
            </a:endParaRPr>
          </a:p>
        </p:txBody>
      </p:sp>
      <p:sp>
        <p:nvSpPr>
          <p:cNvPr id="12" name="Rectangle 11">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a:xfrm>
            <a:off x="492370" y="516835"/>
            <a:ext cx="3084844" cy="5772840"/>
          </a:xfrm>
        </p:spPr>
        <p:txBody>
          <a:bodyPr anchor="ctr">
            <a:normAutofit/>
          </a:bodyPr>
          <a:lstStyle/>
          <a:p>
            <a:r>
              <a:rPr lang="en-US" sz="3600" dirty="0">
                <a:solidFill>
                  <a:schemeClr val="bg1"/>
                </a:solidFill>
              </a:rPr>
              <a:t>Problem statement</a:t>
            </a:r>
          </a:p>
        </p:txBody>
      </p:sp>
      <p:sp>
        <p:nvSpPr>
          <p:cNvPr id="4" name="Content Placeholder 3">
            <a:extLst>
              <a:ext uri="{FF2B5EF4-FFF2-40B4-BE49-F238E27FC236}">
                <a16:creationId xmlns:a16="http://schemas.microsoft.com/office/drawing/2014/main" id="{97993E88-9C37-450C-99B2-876D5FA89D27}"/>
              </a:ext>
            </a:extLst>
          </p:cNvPr>
          <p:cNvSpPr>
            <a:spLocks noGrp="1"/>
          </p:cNvSpPr>
          <p:nvPr>
            <p:ph idx="1"/>
          </p:nvPr>
        </p:nvSpPr>
        <p:spPr>
          <a:xfrm>
            <a:off x="4781549" y="1495425"/>
            <a:ext cx="6791325" cy="4261852"/>
          </a:xfrm>
        </p:spPr>
        <p:txBody>
          <a:bodyPr>
            <a:normAutofit/>
          </a:bodyPr>
          <a:lstStyle/>
          <a:p>
            <a:pPr algn="just"/>
            <a:r>
              <a:rPr lang="en-US" dirty="0"/>
              <a:t>Normal life can be stressful, and people need to relax. Being entertained by others is a wonderful way to take some time out of life. It can reduce stress and make life’s issues easier to face. The media and entertainment industry consists of film, television, radio and print. These segments include movies, TV shows, radio shows, news, music, newspapers, magazines, and books. Entertainment industry is a group of sub-industries devoted to entertainment. Entertainment industry is used to describe the mass media companies that control the distribution and manufacture of mass media entertainment.</a:t>
            </a:r>
            <a:endParaRPr lang="en-IN" dirty="0"/>
          </a:p>
        </p:txBody>
      </p:sp>
    </p:spTree>
    <p:extLst>
      <p:ext uri="{BB962C8B-B14F-4D97-AF65-F5344CB8AC3E}">
        <p14:creationId xmlns:p14="http://schemas.microsoft.com/office/powerpoint/2010/main" val="1292513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0D681-7E36-4212-84CB-738ECB2F6045}"/>
              </a:ext>
            </a:extLst>
          </p:cNvPr>
          <p:cNvSpPr>
            <a:spLocks noGrp="1"/>
          </p:cNvSpPr>
          <p:nvPr>
            <p:ph type="title" idx="4294967295"/>
          </p:nvPr>
        </p:nvSpPr>
        <p:spPr>
          <a:xfrm>
            <a:off x="819150" y="211138"/>
            <a:ext cx="10058400" cy="531812"/>
          </a:xfrm>
        </p:spPr>
        <p:txBody>
          <a:bodyPr>
            <a:normAutofit/>
          </a:bodyPr>
          <a:lstStyle/>
          <a:p>
            <a:r>
              <a:rPr lang="en-IN" sz="3200" dirty="0"/>
              <a:t>Objective</a:t>
            </a:r>
          </a:p>
        </p:txBody>
      </p:sp>
      <p:sp>
        <p:nvSpPr>
          <p:cNvPr id="4" name="TextBox 3">
            <a:extLst>
              <a:ext uri="{FF2B5EF4-FFF2-40B4-BE49-F238E27FC236}">
                <a16:creationId xmlns:a16="http://schemas.microsoft.com/office/drawing/2014/main" id="{EE3AF0A7-9EA7-49BD-BD76-BAFFDEB5E7CA}"/>
              </a:ext>
            </a:extLst>
          </p:cNvPr>
          <p:cNvSpPr txBox="1"/>
          <p:nvPr/>
        </p:nvSpPr>
        <p:spPr>
          <a:xfrm>
            <a:off x="942975" y="952500"/>
            <a:ext cx="9810750" cy="646331"/>
          </a:xfrm>
          <a:prstGeom prst="rect">
            <a:avLst/>
          </a:prstGeom>
          <a:noFill/>
        </p:spPr>
        <p:txBody>
          <a:bodyPr wrap="square" rtlCol="0">
            <a:spAutoFit/>
          </a:bodyPr>
          <a:lstStyle/>
          <a:p>
            <a:r>
              <a:rPr lang="en-IN" dirty="0"/>
              <a:t>The Goal of this project is to develop a PowerBi Dashboard, which can be used to analysis entertainer’s filmography and their career as well as movie analysis over the year.</a:t>
            </a:r>
          </a:p>
        </p:txBody>
      </p:sp>
      <p:sp>
        <p:nvSpPr>
          <p:cNvPr id="5" name="Title 1">
            <a:extLst>
              <a:ext uri="{FF2B5EF4-FFF2-40B4-BE49-F238E27FC236}">
                <a16:creationId xmlns:a16="http://schemas.microsoft.com/office/drawing/2014/main" id="{66E56A91-EE0F-4CB6-8725-F0605BD75AF8}"/>
              </a:ext>
            </a:extLst>
          </p:cNvPr>
          <p:cNvSpPr txBox="1">
            <a:spLocks/>
          </p:cNvSpPr>
          <p:nvPr/>
        </p:nvSpPr>
        <p:spPr>
          <a:xfrm>
            <a:off x="819150" y="1808381"/>
            <a:ext cx="10058400" cy="53181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IN" sz="3200" dirty="0"/>
              <a:t>Benefits</a:t>
            </a:r>
          </a:p>
        </p:txBody>
      </p:sp>
      <p:sp>
        <p:nvSpPr>
          <p:cNvPr id="6" name="TextBox 5">
            <a:extLst>
              <a:ext uri="{FF2B5EF4-FFF2-40B4-BE49-F238E27FC236}">
                <a16:creationId xmlns:a16="http://schemas.microsoft.com/office/drawing/2014/main" id="{483AC7A3-335F-499B-B597-04CC47711764}"/>
              </a:ext>
            </a:extLst>
          </p:cNvPr>
          <p:cNvSpPr txBox="1"/>
          <p:nvPr/>
        </p:nvSpPr>
        <p:spPr>
          <a:xfrm>
            <a:off x="942975" y="2549743"/>
            <a:ext cx="9810750" cy="1477328"/>
          </a:xfrm>
          <a:prstGeom prst="rect">
            <a:avLst/>
          </a:prstGeom>
          <a:noFill/>
        </p:spPr>
        <p:txBody>
          <a:bodyPr wrap="square" rtlCol="0">
            <a:spAutoFit/>
          </a:bodyPr>
          <a:lstStyle/>
          <a:p>
            <a:pPr marL="285750" indent="-285750">
              <a:buFont typeface="Arial" panose="020B0604020202020204" pitchFamily="34" charset="0"/>
              <a:buChar char="•"/>
            </a:pPr>
            <a:r>
              <a:rPr lang="en-IN" dirty="0"/>
              <a:t>Entertainer’s filmography can be analysed with a click</a:t>
            </a:r>
          </a:p>
          <a:p>
            <a:pPr marL="285750" indent="-285750">
              <a:buFont typeface="Arial" panose="020B0604020202020204" pitchFamily="34" charset="0"/>
              <a:buChar char="•"/>
            </a:pPr>
            <a:r>
              <a:rPr lang="en-IN" dirty="0"/>
              <a:t>Awards of the entertainers can be consumed by the end user</a:t>
            </a:r>
          </a:p>
          <a:p>
            <a:pPr marL="285750" indent="-285750">
              <a:buFont typeface="Arial" panose="020B0604020202020204" pitchFamily="34" charset="0"/>
              <a:buChar char="•"/>
            </a:pPr>
            <a:r>
              <a:rPr lang="en-IN" dirty="0"/>
              <a:t>Different KPIs will indicate the main information about the entertainer</a:t>
            </a:r>
          </a:p>
          <a:p>
            <a:pPr marL="285750" indent="-285750">
              <a:buFont typeface="Arial" panose="020B0604020202020204" pitchFamily="34" charset="0"/>
              <a:buChar char="•"/>
            </a:pPr>
            <a:r>
              <a:rPr lang="en-IN" dirty="0"/>
              <a:t>Movie count trend or rating of the movies trend over the year can be consumed based on the filters applied </a:t>
            </a:r>
          </a:p>
        </p:txBody>
      </p:sp>
    </p:spTree>
    <p:extLst>
      <p:ext uri="{BB962C8B-B14F-4D97-AF65-F5344CB8AC3E}">
        <p14:creationId xmlns:p14="http://schemas.microsoft.com/office/powerpoint/2010/main" val="14512030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6B9BB-E52A-4165-BE32-A4B28BA40A4C}"/>
              </a:ext>
            </a:extLst>
          </p:cNvPr>
          <p:cNvSpPr>
            <a:spLocks noGrp="1"/>
          </p:cNvSpPr>
          <p:nvPr>
            <p:ph type="title"/>
          </p:nvPr>
        </p:nvSpPr>
        <p:spPr/>
        <p:txBody>
          <a:bodyPr/>
          <a:lstStyle/>
          <a:p>
            <a:r>
              <a:rPr lang="en-IN" dirty="0"/>
              <a:t>Data preparation Flow</a:t>
            </a:r>
          </a:p>
        </p:txBody>
      </p:sp>
      <p:pic>
        <p:nvPicPr>
          <p:cNvPr id="5" name="Content Placeholder 4">
            <a:extLst>
              <a:ext uri="{FF2B5EF4-FFF2-40B4-BE49-F238E27FC236}">
                <a16:creationId xmlns:a16="http://schemas.microsoft.com/office/drawing/2014/main" id="{FF02D60F-D685-444B-9E21-2A7EB7410AB9}"/>
              </a:ext>
            </a:extLst>
          </p:cNvPr>
          <p:cNvPicPr>
            <a:picLocks noGrp="1" noChangeAspect="1"/>
          </p:cNvPicPr>
          <p:nvPr>
            <p:ph idx="1"/>
          </p:nvPr>
        </p:nvPicPr>
        <p:blipFill>
          <a:blip r:embed="rId2"/>
          <a:stretch>
            <a:fillRect/>
          </a:stretch>
        </p:blipFill>
        <p:spPr>
          <a:xfrm>
            <a:off x="2119339" y="2247900"/>
            <a:ext cx="8162872" cy="2124912"/>
          </a:xfrm>
        </p:spPr>
      </p:pic>
      <p:sp>
        <p:nvSpPr>
          <p:cNvPr id="6" name="TextBox 5">
            <a:extLst>
              <a:ext uri="{FF2B5EF4-FFF2-40B4-BE49-F238E27FC236}">
                <a16:creationId xmlns:a16="http://schemas.microsoft.com/office/drawing/2014/main" id="{94EB2FA0-F352-4907-AD8F-7994F4F7F1DA}"/>
              </a:ext>
            </a:extLst>
          </p:cNvPr>
          <p:cNvSpPr txBox="1"/>
          <p:nvPr/>
        </p:nvSpPr>
        <p:spPr>
          <a:xfrm>
            <a:off x="893264" y="4953000"/>
            <a:ext cx="10615022" cy="646331"/>
          </a:xfrm>
          <a:prstGeom prst="rect">
            <a:avLst/>
          </a:prstGeom>
          <a:noFill/>
        </p:spPr>
        <p:txBody>
          <a:bodyPr wrap="none" rtlCol="0">
            <a:spAutoFit/>
          </a:bodyPr>
          <a:lstStyle/>
          <a:p>
            <a:r>
              <a:rPr lang="en-IN" dirty="0"/>
              <a:t>As the provided data is not sufficient for data analysis, I have populated data for the given entertainers and </a:t>
            </a:r>
          </a:p>
          <a:p>
            <a:r>
              <a:rPr lang="en-IN" dirty="0"/>
              <a:t>stored them in local MySQL database using IMDBpy and pandas library.</a:t>
            </a:r>
          </a:p>
        </p:txBody>
      </p:sp>
    </p:spTree>
    <p:extLst>
      <p:ext uri="{BB962C8B-B14F-4D97-AF65-F5344CB8AC3E}">
        <p14:creationId xmlns:p14="http://schemas.microsoft.com/office/powerpoint/2010/main" val="2359568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6B9BB-E52A-4165-BE32-A4B28BA40A4C}"/>
              </a:ext>
            </a:extLst>
          </p:cNvPr>
          <p:cNvSpPr>
            <a:spLocks noGrp="1"/>
          </p:cNvSpPr>
          <p:nvPr>
            <p:ph type="title"/>
          </p:nvPr>
        </p:nvSpPr>
        <p:spPr/>
        <p:txBody>
          <a:bodyPr/>
          <a:lstStyle/>
          <a:p>
            <a:r>
              <a:rPr lang="en-IN" dirty="0"/>
              <a:t>PowerBI Architecture</a:t>
            </a:r>
          </a:p>
        </p:txBody>
      </p:sp>
      <p:sp>
        <p:nvSpPr>
          <p:cNvPr id="6" name="TextBox 5">
            <a:extLst>
              <a:ext uri="{FF2B5EF4-FFF2-40B4-BE49-F238E27FC236}">
                <a16:creationId xmlns:a16="http://schemas.microsoft.com/office/drawing/2014/main" id="{94EB2FA0-F352-4907-AD8F-7994F4F7F1DA}"/>
              </a:ext>
            </a:extLst>
          </p:cNvPr>
          <p:cNvSpPr txBox="1"/>
          <p:nvPr/>
        </p:nvSpPr>
        <p:spPr>
          <a:xfrm>
            <a:off x="2462239" y="5329868"/>
            <a:ext cx="7328481" cy="369332"/>
          </a:xfrm>
          <a:prstGeom prst="rect">
            <a:avLst/>
          </a:prstGeom>
          <a:noFill/>
        </p:spPr>
        <p:txBody>
          <a:bodyPr wrap="none" rtlCol="0">
            <a:spAutoFit/>
          </a:bodyPr>
          <a:lstStyle/>
          <a:p>
            <a:r>
              <a:rPr lang="en-IN" dirty="0"/>
              <a:t>Overall architecture of the project, which was used to build the dashboard </a:t>
            </a:r>
          </a:p>
        </p:txBody>
      </p:sp>
      <p:pic>
        <p:nvPicPr>
          <p:cNvPr id="8" name="Content Placeholder 7">
            <a:extLst>
              <a:ext uri="{FF2B5EF4-FFF2-40B4-BE49-F238E27FC236}">
                <a16:creationId xmlns:a16="http://schemas.microsoft.com/office/drawing/2014/main" id="{4AE3969B-F306-498A-BA10-A7E3512EB700}"/>
              </a:ext>
            </a:extLst>
          </p:cNvPr>
          <p:cNvPicPr>
            <a:picLocks noGrp="1" noChangeAspect="1"/>
          </p:cNvPicPr>
          <p:nvPr>
            <p:ph idx="1"/>
          </p:nvPr>
        </p:nvPicPr>
        <p:blipFill>
          <a:blip r:embed="rId2"/>
          <a:stretch>
            <a:fillRect/>
          </a:stretch>
        </p:blipFill>
        <p:spPr>
          <a:xfrm>
            <a:off x="2550936" y="1958178"/>
            <a:ext cx="6883754" cy="3162463"/>
          </a:xfrm>
        </p:spPr>
      </p:pic>
    </p:spTree>
    <p:extLst>
      <p:ext uri="{BB962C8B-B14F-4D97-AF65-F5344CB8AC3E}">
        <p14:creationId xmlns:p14="http://schemas.microsoft.com/office/powerpoint/2010/main" val="3487253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E07A2A-89D3-401B-8788-53592626B181}"/>
              </a:ext>
            </a:extLst>
          </p:cNvPr>
          <p:cNvSpPr txBox="1"/>
          <p:nvPr/>
        </p:nvSpPr>
        <p:spPr>
          <a:xfrm>
            <a:off x="1104900" y="809625"/>
            <a:ext cx="10096500" cy="584775"/>
          </a:xfrm>
          <a:prstGeom prst="rect">
            <a:avLst/>
          </a:prstGeom>
          <a:noFill/>
        </p:spPr>
        <p:txBody>
          <a:bodyPr wrap="square" rtlCol="0">
            <a:spAutoFit/>
          </a:bodyPr>
          <a:lstStyle/>
          <a:p>
            <a:r>
              <a:rPr lang="en-IN" sz="3200" b="1" dirty="0"/>
              <a:t>Dataset Information</a:t>
            </a:r>
          </a:p>
        </p:txBody>
      </p:sp>
      <p:sp>
        <p:nvSpPr>
          <p:cNvPr id="6" name="TextBox 5">
            <a:extLst>
              <a:ext uri="{FF2B5EF4-FFF2-40B4-BE49-F238E27FC236}">
                <a16:creationId xmlns:a16="http://schemas.microsoft.com/office/drawing/2014/main" id="{969D8925-C784-41A1-986B-36E510688C7E}"/>
              </a:ext>
            </a:extLst>
          </p:cNvPr>
          <p:cNvSpPr txBox="1"/>
          <p:nvPr/>
        </p:nvSpPr>
        <p:spPr>
          <a:xfrm>
            <a:off x="1233028" y="1757823"/>
            <a:ext cx="9968372" cy="2845779"/>
          </a:xfrm>
          <a:prstGeom prst="rect">
            <a:avLst/>
          </a:prstGeom>
          <a:noFill/>
        </p:spPr>
        <p:txBody>
          <a:bodyPr wrap="square" rtlCol="0">
            <a:spAutoFit/>
          </a:bodyPr>
          <a:lstStyle/>
          <a:p>
            <a:pPr>
              <a:lnSpc>
                <a:spcPct val="107000"/>
              </a:lnSpc>
              <a:spcBef>
                <a:spcPts val="200"/>
              </a:spcBef>
            </a:pPr>
            <a:r>
              <a:rPr lang="en-IN" sz="1800" b="1" dirty="0">
                <a:effectLst/>
                <a:latin typeface="Times New Roman" panose="02020603050405020304" pitchFamily="18" charset="0"/>
                <a:ea typeface="DengXian Light" panose="02010600030101010101" pitchFamily="2" charset="-122"/>
                <a:cs typeface="Mangal" panose="02040503050203030202" pitchFamily="18" charset="0"/>
              </a:rPr>
              <a:t>Provided Dataset:</a:t>
            </a:r>
          </a:p>
          <a:p>
            <a:pPr marL="342900" lvl="0" indent="-342900" algn="just">
              <a:lnSpc>
                <a:spcPct val="150000"/>
              </a:lnSpc>
              <a:buFont typeface="+mj-lt"/>
              <a:buAutoNum type="arabicPeriod"/>
            </a:pPr>
            <a:r>
              <a:rPr lang="en-US" sz="1800" b="1" dirty="0">
                <a:effectLst/>
                <a:latin typeface="Arial" panose="020B0604020202020204" pitchFamily="34" charset="0"/>
                <a:ea typeface="Arial" panose="020B0604020202020204" pitchFamily="34" charset="0"/>
                <a:cs typeface="Arial" panose="020B0604020202020204" pitchFamily="34" charset="0"/>
              </a:rPr>
              <a:t>Entertainer-Basic Info</a:t>
            </a:r>
            <a:r>
              <a:rPr lang="en-IN" sz="1800" dirty="0">
                <a:effectLst/>
                <a:latin typeface="Times New Roman" panose="02020603050405020304" pitchFamily="18" charset="0"/>
                <a:ea typeface="Calibri" panose="020F0502020204030204" pitchFamily="34" charset="0"/>
                <a:cs typeface="Mangal" panose="02040503050203030202" pitchFamily="18" charset="0"/>
              </a:rPr>
              <a:t>: It consists of list of </a:t>
            </a:r>
            <a:r>
              <a:rPr lang="en-IN" sz="1800" b="1" dirty="0">
                <a:effectLst/>
                <a:latin typeface="Times New Roman" panose="02020603050405020304" pitchFamily="18" charset="0"/>
                <a:ea typeface="Calibri" panose="020F0502020204030204" pitchFamily="34" charset="0"/>
                <a:cs typeface="Mangal" panose="02040503050203030202" pitchFamily="18" charset="0"/>
              </a:rPr>
              <a:t>70</a:t>
            </a:r>
            <a:r>
              <a:rPr lang="en-IN" sz="1800" dirty="0">
                <a:effectLst/>
                <a:latin typeface="Times New Roman" panose="02020603050405020304" pitchFamily="18" charset="0"/>
                <a:ea typeface="Calibri" panose="020F0502020204030204" pitchFamily="34" charset="0"/>
                <a:cs typeface="Mangal" panose="02040503050203030202" pitchFamily="18" charset="0"/>
              </a:rPr>
              <a:t> Entertainers Name, Birth year and Gender </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mj-lt"/>
              <a:buAutoNum type="arabicPeriod"/>
            </a:pPr>
            <a:r>
              <a:rPr lang="en-US" sz="1800" b="1" dirty="0">
                <a:effectLst/>
                <a:latin typeface="Arial" panose="020B0604020202020204" pitchFamily="34" charset="0"/>
                <a:ea typeface="Arial" panose="020B0604020202020204" pitchFamily="34" charset="0"/>
                <a:cs typeface="Arial" panose="020B0604020202020204" pitchFamily="34" charset="0"/>
              </a:rPr>
              <a:t>Entertainer-Breakthrough Info:</a:t>
            </a:r>
            <a:r>
              <a:rPr lang="en-US" sz="1800" dirty="0">
                <a:effectLst/>
                <a:latin typeface="Times New Roman" panose="02020603050405020304" pitchFamily="18" charset="0"/>
                <a:ea typeface="Calibri" panose="020F0502020204030204" pitchFamily="34" charset="0"/>
                <a:cs typeface="Mangal" panose="02040503050203030202" pitchFamily="18" charset="0"/>
              </a:rPr>
              <a:t> </a:t>
            </a:r>
            <a:r>
              <a:rPr lang="en-IN" sz="1800" dirty="0">
                <a:effectLst/>
                <a:latin typeface="Times New Roman" panose="02020603050405020304" pitchFamily="18" charset="0"/>
                <a:ea typeface="Calibri" panose="020F0502020204030204" pitchFamily="34" charset="0"/>
                <a:cs typeface="Mangal" panose="02040503050203030202" pitchFamily="18" charset="0"/>
              </a:rPr>
              <a:t>It consists of details about the 70 entertainers like breakthrough year, first major award, breakthrough movie name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spcAft>
                <a:spcPts val="800"/>
              </a:spcAft>
              <a:buFont typeface="+mj-lt"/>
              <a:buAutoNum type="arabicPeriod"/>
            </a:pPr>
            <a:r>
              <a:rPr lang="en-US" sz="1800" b="1" dirty="0">
                <a:effectLst/>
                <a:latin typeface="Arial" panose="020B0604020202020204" pitchFamily="34" charset="0"/>
                <a:ea typeface="Arial" panose="020B0604020202020204" pitchFamily="34" charset="0"/>
                <a:cs typeface="Arial" panose="020B0604020202020204" pitchFamily="34" charset="0"/>
              </a:rPr>
              <a:t>Entertainer-Last major work Info:</a:t>
            </a:r>
            <a:r>
              <a:rPr lang="en-US" sz="1800" dirty="0">
                <a:effectLst/>
                <a:latin typeface="Times New Roman" panose="02020603050405020304" pitchFamily="18" charset="0"/>
                <a:ea typeface="Calibri" panose="020F0502020204030204" pitchFamily="34" charset="0"/>
                <a:cs typeface="Mangal" panose="02040503050203030202" pitchFamily="18" charset="0"/>
              </a:rPr>
              <a:t> </a:t>
            </a:r>
            <a:r>
              <a:rPr lang="en-IN" sz="1800" dirty="0">
                <a:effectLst/>
                <a:latin typeface="Times New Roman" panose="02020603050405020304" pitchFamily="18" charset="0"/>
                <a:ea typeface="Calibri" panose="020F0502020204030204" pitchFamily="34" charset="0"/>
                <a:cs typeface="Mangal" panose="02040503050203030202" pitchFamily="18" charset="0"/>
              </a:rPr>
              <a:t>It consists of the details about the 70 entertainers last major work and if died, Year of death details.</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endParaRPr lang="en-IN" dirty="0"/>
          </a:p>
        </p:txBody>
      </p:sp>
    </p:spTree>
    <p:extLst>
      <p:ext uri="{BB962C8B-B14F-4D97-AF65-F5344CB8AC3E}">
        <p14:creationId xmlns:p14="http://schemas.microsoft.com/office/powerpoint/2010/main" val="41562119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350C78-2E97-44E4-851B-8382591A1D4F}"/>
              </a:ext>
            </a:extLst>
          </p:cNvPr>
          <p:cNvSpPr txBox="1"/>
          <p:nvPr/>
        </p:nvSpPr>
        <p:spPr>
          <a:xfrm>
            <a:off x="828675" y="581025"/>
            <a:ext cx="2690160" cy="461665"/>
          </a:xfrm>
          <a:prstGeom prst="rect">
            <a:avLst/>
          </a:prstGeom>
          <a:noFill/>
        </p:spPr>
        <p:txBody>
          <a:bodyPr wrap="none" rtlCol="0">
            <a:spAutoFit/>
          </a:bodyPr>
          <a:lstStyle/>
          <a:p>
            <a:r>
              <a:rPr lang="en-IN" sz="2400" b="1" dirty="0">
                <a:effectLst/>
                <a:latin typeface="Times New Roman" panose="02020603050405020304" pitchFamily="18" charset="0"/>
                <a:ea typeface="DengXian Light" panose="02010600030101010101" pitchFamily="2" charset="-122"/>
                <a:cs typeface="Mangal" panose="02040503050203030202" pitchFamily="18" charset="0"/>
              </a:rPr>
              <a:t>Populated Dataset:</a:t>
            </a:r>
          </a:p>
        </p:txBody>
      </p:sp>
      <p:sp>
        <p:nvSpPr>
          <p:cNvPr id="3" name="TextBox 2">
            <a:extLst>
              <a:ext uri="{FF2B5EF4-FFF2-40B4-BE49-F238E27FC236}">
                <a16:creationId xmlns:a16="http://schemas.microsoft.com/office/drawing/2014/main" id="{6B778B34-8434-487F-A474-BCFC2E58BF16}"/>
              </a:ext>
            </a:extLst>
          </p:cNvPr>
          <p:cNvSpPr txBox="1"/>
          <p:nvPr/>
        </p:nvSpPr>
        <p:spPr>
          <a:xfrm>
            <a:off x="1228442" y="1042691"/>
            <a:ext cx="9668158" cy="5273238"/>
          </a:xfrm>
          <a:prstGeom prst="rect">
            <a:avLst/>
          </a:prstGeom>
          <a:noFill/>
        </p:spPr>
        <p:txBody>
          <a:bodyPr wrap="square" rtlCol="0">
            <a:spAutoFit/>
          </a:bodyPr>
          <a:lstStyle/>
          <a:p>
            <a:pPr lvl="0" algn="just">
              <a:lnSpc>
                <a:spcPct val="150000"/>
              </a:lnSpc>
            </a:pPr>
            <a:r>
              <a:rPr lang="en-IN" sz="1600" b="1" dirty="0" err="1">
                <a:effectLst/>
                <a:latin typeface="Times New Roman" panose="02020603050405020304" pitchFamily="18" charset="0"/>
                <a:ea typeface="Calibri" panose="020F0502020204030204" pitchFamily="34" charset="0"/>
                <a:cs typeface="Mangal" panose="02040503050203030202" pitchFamily="18" charset="0"/>
              </a:rPr>
              <a:t>Entertainers_basics_populated</a:t>
            </a:r>
            <a:r>
              <a:rPr lang="en-IN" sz="1600" b="1" dirty="0">
                <a:effectLst/>
                <a:latin typeface="Times New Roman" panose="02020603050405020304" pitchFamily="18" charset="0"/>
                <a:ea typeface="Calibri" panose="020F0502020204030204" pitchFamily="34" charset="0"/>
                <a:cs typeface="Mangal" panose="02040503050203030202" pitchFamily="18" charset="0"/>
              </a:rPr>
              <a:t>:</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Name: Entertainer’s name</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DOB: Date of birth of the Entertainer</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Height: Height of the entertainer</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Nicknames: Nicknames of the entertainers, that is used by fans or cinema industry</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Quotes: Entertainers quote or statements they made in public</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Mini-biography: Mini biography of the entertainer</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Trademark: Trademark style or behaviour of the entertainer</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Headshot: URL of the entertainers headshot</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lvl="0" algn="just">
              <a:lnSpc>
                <a:spcPct val="150000"/>
              </a:lnSpc>
            </a:pPr>
            <a:r>
              <a:rPr lang="en-IN" sz="1600" b="1" dirty="0" err="1">
                <a:effectLst/>
                <a:latin typeface="Times New Roman" panose="02020603050405020304" pitchFamily="18" charset="0"/>
                <a:ea typeface="Calibri" panose="020F0502020204030204" pitchFamily="34" charset="0"/>
                <a:cs typeface="Mangal" panose="02040503050203030202" pitchFamily="18" charset="0"/>
              </a:rPr>
              <a:t>Entertainers_film_list</a:t>
            </a:r>
            <a:r>
              <a:rPr lang="en-IN" sz="1600" b="1" dirty="0">
                <a:effectLst/>
                <a:latin typeface="Times New Roman" panose="02020603050405020304" pitchFamily="18" charset="0"/>
                <a:ea typeface="Calibri" panose="020F0502020204030204" pitchFamily="34" charset="0"/>
                <a:cs typeface="Mangal" panose="02040503050203030202" pitchFamily="18" charset="0"/>
              </a:rPr>
              <a:t>:</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Entertainer name: Name of the entertainer</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Movie name: Movie name which the entertainer acted </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spcAft>
                <a:spcPts val="800"/>
              </a:spcAft>
              <a:buFont typeface="Symbol" panose="05050102010706020507" pitchFamily="18" charset="2"/>
              <a:buChar char=""/>
            </a:pPr>
            <a:r>
              <a:rPr lang="en-IN" sz="1600" dirty="0">
                <a:effectLst/>
                <a:latin typeface="Times New Roman" panose="02020603050405020304" pitchFamily="18" charset="0"/>
                <a:ea typeface="Calibri" panose="020F0502020204030204" pitchFamily="34" charset="0"/>
                <a:cs typeface="Mangal" panose="02040503050203030202" pitchFamily="18" charset="0"/>
              </a:rPr>
              <a:t>Year: Release year of the movie</a:t>
            </a:r>
            <a:endParaRPr lang="en-IN" sz="1600" dirty="0">
              <a:effectLst/>
              <a:latin typeface="Calibri" panose="020F0502020204030204" pitchFamily="34" charset="0"/>
              <a:ea typeface="Calibri" panose="020F0502020204030204" pitchFamily="34" charset="0"/>
              <a:cs typeface="Mangal" panose="02040503050203030202" pitchFamily="18" charset="0"/>
            </a:endParaRPr>
          </a:p>
          <a:p>
            <a:endParaRPr lang="en-IN" sz="1600" dirty="0"/>
          </a:p>
        </p:txBody>
      </p:sp>
    </p:spTree>
    <p:extLst>
      <p:ext uri="{BB962C8B-B14F-4D97-AF65-F5344CB8AC3E}">
        <p14:creationId xmlns:p14="http://schemas.microsoft.com/office/powerpoint/2010/main" val="37031630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DC29D4-EF4B-4591-BA9D-3024D8C829B4}"/>
              </a:ext>
            </a:extLst>
          </p:cNvPr>
          <p:cNvSpPr txBox="1"/>
          <p:nvPr/>
        </p:nvSpPr>
        <p:spPr>
          <a:xfrm>
            <a:off x="1466317" y="0"/>
            <a:ext cx="8006744" cy="6288901"/>
          </a:xfrm>
          <a:prstGeom prst="rect">
            <a:avLst/>
          </a:prstGeom>
          <a:noFill/>
        </p:spPr>
        <p:txBody>
          <a:bodyPr wrap="none" rtlCol="0">
            <a:spAutoFit/>
          </a:bodyPr>
          <a:lstStyle/>
          <a:p>
            <a:pPr lvl="0" algn="just">
              <a:lnSpc>
                <a:spcPct val="150000"/>
              </a:lnSpc>
            </a:pPr>
            <a:r>
              <a:rPr lang="en-IN" sz="1800" b="1" dirty="0" err="1">
                <a:effectLst/>
                <a:latin typeface="Times New Roman" panose="02020603050405020304" pitchFamily="18" charset="0"/>
                <a:ea typeface="Calibri" panose="020F0502020204030204" pitchFamily="34" charset="0"/>
                <a:cs typeface="Mangal" panose="02040503050203030202" pitchFamily="18" charset="0"/>
              </a:rPr>
              <a:t>Entertainers_awards</a:t>
            </a:r>
            <a:r>
              <a:rPr lang="en-IN" sz="1800" b="1" dirty="0">
                <a:effectLst/>
                <a:latin typeface="Times New Roman" panose="02020603050405020304" pitchFamily="18" charset="0"/>
                <a:ea typeface="Calibri" panose="020F0502020204030204" pitchFamily="34" charset="0"/>
                <a:cs typeface="Mangal" panose="02040503050203030202" pitchFamily="18" charset="0"/>
              </a:rPr>
              <a:t>:</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Name: Entertainer’s name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Award: Award name </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Year: Year of the award</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Prize: Type of award</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Category: Under which category the award has been given</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Result: Whether entertainer won the award or just a Nominee (Winner/Nominee)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err="1">
                <a:effectLst/>
                <a:latin typeface="Times New Roman" panose="02020603050405020304" pitchFamily="18" charset="0"/>
                <a:ea typeface="Calibri" panose="020F0502020204030204" pitchFamily="34" charset="0"/>
                <a:cs typeface="Mangal" panose="02040503050203030202" pitchFamily="18" charset="0"/>
              </a:rPr>
              <a:t>Movie_name</a:t>
            </a:r>
            <a:r>
              <a:rPr lang="en-IN" sz="1800" dirty="0">
                <a:effectLst/>
                <a:latin typeface="Times New Roman" panose="02020603050405020304" pitchFamily="18" charset="0"/>
                <a:ea typeface="Calibri" panose="020F0502020204030204" pitchFamily="34" charset="0"/>
                <a:cs typeface="Mangal" panose="02040503050203030202" pitchFamily="18" charset="0"/>
              </a:rPr>
              <a:t>: For which movie the award was given</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err="1">
                <a:effectLst/>
                <a:latin typeface="Times New Roman" panose="02020603050405020304" pitchFamily="18" charset="0"/>
                <a:ea typeface="Calibri" panose="020F0502020204030204" pitchFamily="34" charset="0"/>
                <a:cs typeface="Mangal" panose="02040503050203030202" pitchFamily="18" charset="0"/>
              </a:rPr>
              <a:t>Shared_with</a:t>
            </a:r>
            <a:r>
              <a:rPr lang="en-IN" sz="1800" dirty="0">
                <a:effectLst/>
                <a:latin typeface="Times New Roman" panose="02020603050405020304" pitchFamily="18" charset="0"/>
                <a:ea typeface="Calibri" panose="020F0502020204030204" pitchFamily="34" charset="0"/>
                <a:cs typeface="Mangal" panose="02040503050203030202" pitchFamily="18" charset="0"/>
              </a:rPr>
              <a:t>: with they shared the award with someone, there name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lvl="0" algn="just">
              <a:lnSpc>
                <a:spcPct val="150000"/>
              </a:lnSpc>
            </a:pPr>
            <a:r>
              <a:rPr lang="en-IN" sz="1800" b="1" dirty="0" err="1">
                <a:effectLst/>
                <a:latin typeface="Times New Roman" panose="02020603050405020304" pitchFamily="18" charset="0"/>
                <a:ea typeface="Calibri" panose="020F0502020204030204" pitchFamily="34" charset="0"/>
                <a:cs typeface="Mangal" panose="02040503050203030202" pitchFamily="18" charset="0"/>
              </a:rPr>
              <a:t>Entertainer_salary</a:t>
            </a:r>
            <a:r>
              <a:rPr lang="en-IN" sz="1800" b="1" dirty="0">
                <a:effectLst/>
                <a:latin typeface="Times New Roman" panose="02020603050405020304" pitchFamily="18" charset="0"/>
                <a:ea typeface="Calibri" panose="020F0502020204030204" pitchFamily="34" charset="0"/>
                <a:cs typeface="Mangal" panose="02040503050203030202" pitchFamily="18" charset="0"/>
              </a:rPr>
              <a:t>:</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Name: Entertainer’s name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err="1">
                <a:effectLst/>
                <a:latin typeface="Times New Roman" panose="02020603050405020304" pitchFamily="18" charset="0"/>
                <a:ea typeface="Calibri" panose="020F0502020204030204" pitchFamily="34" charset="0"/>
                <a:cs typeface="Mangal" panose="02040503050203030202" pitchFamily="18" charset="0"/>
              </a:rPr>
              <a:t>Movie_name</a:t>
            </a:r>
            <a:r>
              <a:rPr lang="en-IN" sz="1800" dirty="0">
                <a:effectLst/>
                <a:latin typeface="Times New Roman" panose="02020603050405020304" pitchFamily="18" charset="0"/>
                <a:ea typeface="Calibri" panose="020F0502020204030204" pitchFamily="34" charset="0"/>
                <a:cs typeface="Mangal" panose="02040503050203030202" pitchFamily="18" charset="0"/>
              </a:rPr>
              <a:t>: Movie name of the salary they received</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Year: Movie released year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50000"/>
              </a:lnSpc>
              <a:spcAft>
                <a:spcPts val="800"/>
              </a:spcAft>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Mangal" panose="02040503050203030202" pitchFamily="18" charset="0"/>
              </a:rPr>
              <a:t>Salary: Amount they received for that movie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endParaRPr lang="en-IN" dirty="0"/>
          </a:p>
        </p:txBody>
      </p:sp>
    </p:spTree>
    <p:extLst>
      <p:ext uri="{BB962C8B-B14F-4D97-AF65-F5344CB8AC3E}">
        <p14:creationId xmlns:p14="http://schemas.microsoft.com/office/powerpoint/2010/main" val="3729771069"/>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F503EC-3FFF-4193-A86F-39150E2BAC75}">
  <ds:schemaRefs>
    <ds:schemaRef ds:uri="http://schemas.microsoft.com/office/2006/documentManagement/types"/>
    <ds:schemaRef ds:uri="http://www.w3.org/XML/1998/namespace"/>
    <ds:schemaRef ds:uri="71af3243-3dd4-4a8d-8c0d-dd76da1f02a5"/>
    <ds:schemaRef ds:uri="http://schemas.microsoft.com/office/2006/metadata/properties"/>
    <ds:schemaRef ds:uri="http://schemas.microsoft.com/office/infopath/2007/PartnerControls"/>
    <ds:schemaRef ds:uri="http://purl.org/dc/elements/1.1/"/>
    <ds:schemaRef ds:uri="http://purl.org/dc/terms/"/>
    <ds:schemaRef ds:uri="http://schemas.openxmlformats.org/package/2006/metadata/core-properties"/>
    <ds:schemaRef ds:uri="16c05727-aa75-4e4a-9b5f-8a80a1165891"/>
    <ds:schemaRef ds:uri="http://purl.org/dc/dcmitype/"/>
  </ds:schemaRefs>
</ds:datastoreItem>
</file>

<file path=customXml/itemProps2.xml><?xml version="1.0" encoding="utf-8"?>
<ds:datastoreItem xmlns:ds="http://schemas.openxmlformats.org/officeDocument/2006/customXml" ds:itemID="{2E5ECA37-C458-4BA2-A090-D7A19E07B434}">
  <ds:schemaRefs>
    <ds:schemaRef ds:uri="http://schemas.microsoft.com/sharepoint/v3/contenttype/forms"/>
  </ds:schemaRefs>
</ds:datastoreItem>
</file>

<file path=customXml/itemProps3.xml><?xml version="1.0" encoding="utf-8"?>
<ds:datastoreItem xmlns:ds="http://schemas.openxmlformats.org/officeDocument/2006/customXml" ds:itemID="{7A26AAF5-6CFC-4C52-B7DF-08410EDE6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{DE4C5830-97A0-4BE1-9D37-D2285A6F7F33}tf11429527_win32</Template>
  <TotalTime>40</TotalTime>
  <Words>800</Words>
  <Application>Microsoft Office PowerPoint</Application>
  <PresentationFormat>Widescreen</PresentationFormat>
  <Paragraphs>95</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Bookman Old Style</vt:lpstr>
      <vt:lpstr>Calibri</vt:lpstr>
      <vt:lpstr>Franklin Gothic Book</vt:lpstr>
      <vt:lpstr>Symbol</vt:lpstr>
      <vt:lpstr>Times New Roman</vt:lpstr>
      <vt:lpstr>1_RetrospectVTI</vt:lpstr>
      <vt:lpstr>Entertainer Data Analysis</vt:lpstr>
      <vt:lpstr>Project Details </vt:lpstr>
      <vt:lpstr>Problem statement</vt:lpstr>
      <vt:lpstr>Objective</vt:lpstr>
      <vt:lpstr>Data preparation Flow</vt:lpstr>
      <vt:lpstr>PowerBI Architecture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Entertainer Data Analysis</dc:title>
  <dc:creator>91638</dc:creator>
  <cp:lastModifiedBy>91638</cp:lastModifiedBy>
  <cp:revision>2</cp:revision>
  <dcterms:created xsi:type="dcterms:W3CDTF">2022-08-15T13:13:12Z</dcterms:created>
  <dcterms:modified xsi:type="dcterms:W3CDTF">2022-08-15T13:53:48Z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